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5" r:id="rId6"/>
    <p:sldId id="263" r:id="rId7"/>
    <p:sldId id="264" r:id="rId8"/>
    <p:sldId id="265" r:id="rId9"/>
    <p:sldId id="307" r:id="rId10"/>
    <p:sldId id="269" r:id="rId11"/>
    <p:sldId id="270" r:id="rId12"/>
    <p:sldId id="308" r:id="rId13"/>
    <p:sldId id="309" r:id="rId14"/>
    <p:sldId id="271" r:id="rId15"/>
    <p:sldId id="272" r:id="rId16"/>
    <p:sldId id="273" r:id="rId17"/>
    <p:sldId id="310" r:id="rId18"/>
    <p:sldId id="311" r:id="rId19"/>
    <p:sldId id="275" r:id="rId20"/>
    <p:sldId id="276" r:id="rId21"/>
    <p:sldId id="277" r:id="rId22"/>
    <p:sldId id="312" r:id="rId23"/>
    <p:sldId id="278" r:id="rId24"/>
    <p:sldId id="279" r:id="rId25"/>
    <p:sldId id="285" r:id="rId26"/>
    <p:sldId id="288" r:id="rId27"/>
    <p:sldId id="289" r:id="rId28"/>
    <p:sldId id="290" r:id="rId29"/>
    <p:sldId id="314" r:id="rId30"/>
    <p:sldId id="313" r:id="rId31"/>
    <p:sldId id="292" r:id="rId32"/>
    <p:sldId id="293" r:id="rId33"/>
    <p:sldId id="294" r:id="rId34"/>
    <p:sldId id="295" r:id="rId35"/>
    <p:sldId id="296" r:id="rId36"/>
    <p:sldId id="297" r:id="rId37"/>
    <p:sldId id="317" r:id="rId38"/>
    <p:sldId id="298" r:id="rId39"/>
    <p:sldId id="299" r:id="rId40"/>
    <p:sldId id="300" r:id="rId41"/>
    <p:sldId id="301" r:id="rId42"/>
    <p:sldId id="302" r:id="rId43"/>
    <p:sldId id="303" r:id="rId44"/>
    <p:sldId id="316" r:id="rId45"/>
    <p:sldId id="304" r:id="rId46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6880A0"/>
    <a:srgbClr val="687F9F"/>
    <a:srgbClr val="7893B7"/>
    <a:srgbClr val="48465A"/>
    <a:srgbClr val="525067"/>
    <a:srgbClr val="364556"/>
    <a:srgbClr val="C0C0C0"/>
    <a:srgbClr val="00B1F1"/>
    <a:srgbClr val="81A4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/>
    <p:restoredTop sz="81467"/>
  </p:normalViewPr>
  <p:slideViewPr>
    <p:cSldViewPr snapToGrid="0">
      <p:cViewPr varScale="1">
        <p:scale>
          <a:sx n="72" d="100"/>
          <a:sy n="72" d="100"/>
        </p:scale>
        <p:origin x="5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164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hyperlink" Target="https://datalab.science.ku.dk/" TargetMode="External"/><Relationship Id="rId10" Type="http://schemas.microsoft.com/office/2007/relationships/hdphoto" Target="../media/hdphoto1.wdp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hyperlink" Target="https://center-for-health-data-science.github.io/FromExceltoR/" TargetMode="External"/><Relationship Id="rId4" Type="http://schemas.openxmlformats.org/officeDocument/2006/relationships/hyperlink" Target="https://posit.co/download/rstudio-desktop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71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69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72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78.tif"/><Relationship Id="rId18" Type="http://schemas.openxmlformats.org/officeDocument/2006/relationships/image" Target="../media/image83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7.tif"/><Relationship Id="rId17" Type="http://schemas.openxmlformats.org/officeDocument/2006/relationships/image" Target="../media/image82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1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76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80.tif"/><Relationship Id="rId10" Type="http://schemas.openxmlformats.org/officeDocument/2006/relationships/image" Target="../media/image75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74.tif"/><Relationship Id="rId14" Type="http://schemas.openxmlformats.org/officeDocument/2006/relationships/image" Target="../media/image79.ti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2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3.png"/><Relationship Id="rId3" Type="http://schemas.openxmlformats.org/officeDocument/2006/relationships/image" Target="../media/image83.png"/><Relationship Id="rId7" Type="http://schemas.openxmlformats.org/officeDocument/2006/relationships/image" Target="../media/image96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2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4.png"/><Relationship Id="rId15" Type="http://schemas.openxmlformats.org/officeDocument/2006/relationships/image" Target="../media/image99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3.jpeg"/><Relationship Id="rId9" Type="http://schemas.openxmlformats.org/officeDocument/2006/relationships/image" Target="../media/image97.png"/><Relationship Id="rId1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company/ucph-heads/" TargetMode="Externa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FOR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591574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54567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043332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440082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sz="2800" u="sng" dirty="0">
                <a:hlinkClick r:id="rId15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221116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405598" y="899258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9018571" y="899258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6040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251895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3777443" y="1068517"/>
            <a:ext cx="16816412" cy="3900149"/>
            <a:chOff x="26512" y="-106260"/>
            <a:chExt cx="16816411" cy="3900147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734884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8204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473024" y="1048971"/>
            <a:ext cx="12206862" cy="2424467"/>
            <a:chOff x="-1567544" y="32657"/>
            <a:chExt cx="12206861" cy="2424466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1567544" y="787819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STRUCTURE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person, tekst, computer, bærbar&#10;&#10;Automatisk genereret beskrivelse">
            <a:extLst>
              <a:ext uri="{FF2B5EF4-FFF2-40B4-BE49-F238E27FC236}">
                <a16:creationId xmlns:a16="http://schemas.microsoft.com/office/drawing/2014/main" id="{764C56C4-1DF7-53FA-E4D5-14CC7436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100" y="4787738"/>
            <a:ext cx="10364997" cy="7911948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039813" y="5306873"/>
            <a:ext cx="11761233" cy="6873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Seperate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44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Think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about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when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to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use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text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44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Code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chunks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are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sequential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!</a:t>
            </a: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4400" dirty="0">
              <a:solidFill>
                <a:srgbClr val="36455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569773" y="1144148"/>
            <a:ext cx="14013763" cy="3835644"/>
            <a:chOff x="0" y="-6951"/>
            <a:chExt cx="14013761" cy="3835642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401376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1722985" y="-6951"/>
              <a:ext cx="9242760" cy="390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3438095"/>
            <a:ext cx="15228000" cy="180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309302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424352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584502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823808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50180" y="8792185"/>
            <a:ext cx="11605681" cy="436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588874"/>
            <a:ext cx="76607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502246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5997121"/>
            <a:ext cx="655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405908"/>
            <a:ext cx="82334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388579"/>
            <a:ext cx="8381393" cy="1640224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1" y="7609416"/>
            <a:ext cx="3678377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233535" y="7798408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73653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865068"/>
            <a:ext cx="363540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3062800" y="9480760"/>
            <a:ext cx="416620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Short/long names</a:t>
            </a:r>
          </a:p>
        </p:txBody>
      </p:sp>
      <p:sp>
        <p:nvSpPr>
          <p:cNvPr id="2" name="&gt; x &lt;- c(1.5, 2.6, 1.7, 3.2, 3.0, 2.9, …)">
            <a:extLst>
              <a:ext uri="{FF2B5EF4-FFF2-40B4-BE49-F238E27FC236}">
                <a16:creationId xmlns:a16="http://schemas.microsoft.com/office/drawing/2014/main" id="{F2D5D210-66F8-F461-5CC2-E22D6659F209}"/>
              </a:ext>
            </a:extLst>
          </p:cNvPr>
          <p:cNvSpPr txBox="1"/>
          <p:nvPr/>
        </p:nvSpPr>
        <p:spPr>
          <a:xfrm>
            <a:off x="1878126" y="5650781"/>
            <a:ext cx="268342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</a:t>
            </a:r>
            <a:r>
              <a:rPr lang="en-US" sz="2400" b="1" dirty="0"/>
              <a:t>a</a:t>
            </a:r>
            <a:r>
              <a:rPr sz="2400" b="1" dirty="0"/>
              <a:t> &lt;-</a:t>
            </a:r>
            <a:r>
              <a:rPr lang="en-US" sz="2400" b="1" dirty="0"/>
              <a:t> 'apple'</a:t>
            </a:r>
          </a:p>
          <a:p>
            <a:r>
              <a:rPr lang="en-GB" sz="2400" b="1" dirty="0"/>
              <a:t>&gt; a</a:t>
            </a:r>
          </a:p>
          <a:p>
            <a:r>
              <a:rPr lang="en-GB" sz="2400" b="1" dirty="0"/>
              <a:t>[1]</a:t>
            </a:r>
            <a:r>
              <a:rPr lang="en-US" sz="2400" b="1" dirty="0"/>
              <a:t>'apple'</a:t>
            </a:r>
            <a:endParaRPr lang="en-GB" sz="2400" b="1" dirty="0"/>
          </a:p>
          <a:p>
            <a:endParaRPr lang="en-GB" sz="2400" b="1" dirty="0"/>
          </a:p>
          <a:p>
            <a:endParaRPr sz="2400" b="1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6999" y="1524000"/>
            <a:ext cx="14296082" cy="3828692"/>
            <a:chOff x="-1" y="0"/>
            <a:chExt cx="14296081" cy="3828691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-1" y="793955"/>
              <a:ext cx="1429608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1849195" y="0"/>
              <a:ext cx="9159984" cy="481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645495" cy="2407792"/>
            <a:chOff x="97444" y="0"/>
            <a:chExt cx="9645494" cy="2407790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6" y="0"/>
              <a:ext cx="7883602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</a:t>
            </a:r>
            <a:r>
              <a:rPr dirty="0"/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5888933" y="1262859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4972061" y="4270185"/>
            <a:ext cx="13816780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412852" y="-100781"/>
            <a:ext cx="21569842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412852" y="5995709"/>
            <a:ext cx="12936454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235047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726924" y="644403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80" y="7357925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235047" y="4075698"/>
            <a:ext cx="1110664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Center for Health Data Science (</a:t>
            </a:r>
            <a:r>
              <a:rPr dirty="0" err="1"/>
              <a:t>HeaDS</a:t>
            </a:r>
            <a:r>
              <a:rPr dirty="0"/>
              <a:t>) - </a:t>
            </a: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11114182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597614" y="11067335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235047" y="10092709"/>
            <a:ext cx="1127552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8372233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225014"/>
            <a:ext cx="3629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423018" y="8372232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679558" y="8376814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8"/>
          <a:srcRect l="33891" t="510" r="13687" b="3389"/>
          <a:stretch>
            <a:fillRect/>
          </a:stretch>
        </p:blipFill>
        <p:spPr>
          <a:xfrm>
            <a:off x="13679558" y="463759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7367614" y="4637798"/>
            <a:ext cx="2595088" cy="2595088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7178822" y="7301993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en-DK" dirty="0"/>
                  <a:t>	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tekst, kvadratisk, linje/række&#10;&#10;Automatisk genereret beskrivelse">
            <a:extLst>
              <a:ext uri="{FF2B5EF4-FFF2-40B4-BE49-F238E27FC236}">
                <a16:creationId xmlns:a16="http://schemas.microsoft.com/office/drawing/2014/main" id="{D8BEE5DE-F9D4-7776-106D-6571370A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" y="5896876"/>
            <a:ext cx="9522197" cy="6796160"/>
          </a:xfrm>
          <a:prstGeom prst="rect">
            <a:avLst/>
          </a:prstGeom>
        </p:spPr>
      </p:pic>
      <p:pic>
        <p:nvPicPr>
          <p:cNvPr id="5" name="Billede 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0EC568BD-6A7B-5F4B-36E9-709FEB8B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0" y="5896876"/>
            <a:ext cx="9522196" cy="6796160"/>
          </a:xfrm>
          <a:prstGeom prst="rect">
            <a:avLst/>
          </a:prstGeom>
        </p:spPr>
      </p:pic>
      <p:pic>
        <p:nvPicPr>
          <p:cNvPr id="7" name="Billede 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F8C2DF29-A1EC-65AA-1FEA-77581C617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876"/>
            <a:ext cx="9594402" cy="6847695"/>
          </a:xfrm>
          <a:prstGeom prst="rect">
            <a:avLst/>
          </a:prstGeom>
        </p:spPr>
      </p:pic>
      <p:pic>
        <p:nvPicPr>
          <p:cNvPr id="9" name="Billede 8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0A13BF87-7569-DA34-A0D5-2DB404F16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" y="5896310"/>
            <a:ext cx="9522195" cy="6796159"/>
          </a:xfrm>
          <a:prstGeom prst="rect">
            <a:avLst/>
          </a:prstGeom>
        </p:spPr>
      </p:pic>
      <p:pic>
        <p:nvPicPr>
          <p:cNvPr id="11" name="Billede 10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30B49120-8B0E-A713-045C-0289203AD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" y="5895742"/>
            <a:ext cx="9522195" cy="6796159"/>
          </a:xfrm>
          <a:prstGeom prst="rect">
            <a:avLst/>
          </a:prstGeom>
        </p:spPr>
      </p:pic>
      <p:pic>
        <p:nvPicPr>
          <p:cNvPr id="13" name="Billede 12" descr="Et billede, der indeholder diagram, skærmbillede, kvadratisk, Rektangel&#10;&#10;Automatisk genereret beskrivelse">
            <a:extLst>
              <a:ext uri="{FF2B5EF4-FFF2-40B4-BE49-F238E27FC236}">
                <a16:creationId xmlns:a16="http://schemas.microsoft.com/office/drawing/2014/main" id="{82789AE2-77FB-937A-680F-64D75D8D9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8" y="5894606"/>
            <a:ext cx="9594403" cy="68476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my_wine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3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98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  <a:hlinkClick r:id="rId4"/>
                </a:rPr>
                <a:t>https://posit.co/download/rstudio-desktop/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 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5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221116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0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0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pic>
        <p:nvPicPr>
          <p:cNvPr id="5" name="Billede 4" descr="Et billede, der indeholder mønster, kvadratisk, kunst, Symmetri&#10;&#10;Automatisk genereret beskrivelse">
            <a:extLst>
              <a:ext uri="{FF2B5EF4-FFF2-40B4-BE49-F238E27FC236}">
                <a16:creationId xmlns:a16="http://schemas.microsoft.com/office/drawing/2014/main" id="{B5CB1044-613A-863B-51C9-A0B9F09C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84" y="6942160"/>
            <a:ext cx="4345633" cy="4345633"/>
          </a:xfrm>
          <a:prstGeom prst="rect">
            <a:avLst/>
          </a:prstGeom>
        </p:spPr>
      </p:pic>
      <p:pic>
        <p:nvPicPr>
          <p:cNvPr id="6" name="Billede 5" descr="Et billede, der indeholder mønster, kvadratisk, Symmetri, design&#10;&#10;Automatisk genereret beskrivelse">
            <a:extLst>
              <a:ext uri="{FF2B5EF4-FFF2-40B4-BE49-F238E27FC236}">
                <a16:creationId xmlns:a16="http://schemas.microsoft.com/office/drawing/2014/main" id="{038674DC-C2F2-F693-DA79-C4FA27AF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7485" y="6853777"/>
            <a:ext cx="4345633" cy="4345633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69806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000" b="1" dirty="0">
                <a:solidFill>
                  <a:srgbClr val="374556"/>
                </a:solidFill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0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217578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500" b="1" dirty="0"/>
                <a:t>R</a:t>
              </a:r>
              <a:r>
                <a:rPr sz="55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latex)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7740447" y="748310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6600"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14549359" y="6048642"/>
            <a:ext cx="1909723" cy="1908001"/>
            <a:chOff x="0" y="-1"/>
            <a:chExt cx="1909722" cy="1931097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3128" y="188555"/>
              <a:ext cx="1566738" cy="1547999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6487136" y="6066525"/>
            <a:ext cx="1909723" cy="1908001"/>
            <a:chOff x="0" y="-1"/>
            <a:chExt cx="1909722" cy="1931097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3128" y="188555"/>
              <a:ext cx="1566738" cy="1547999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 noChangeAspect="1"/>
          </p:cNvGrpSpPr>
          <p:nvPr/>
        </p:nvGrpSpPr>
        <p:grpSpPr>
          <a:xfrm>
            <a:off x="5903642" y="3785141"/>
            <a:ext cx="1908001" cy="1908001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390608">
                    <a:alpha val="67831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892316" y="3867812"/>
              <a:ext cx="1103825" cy="1827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10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7260359" y="3841587"/>
            <a:ext cx="1907999" cy="1908000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90622">
                    <a:alpha val="67831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60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3200" dirty="0"/>
                <a:t>Studio</a:t>
              </a:r>
            </a:p>
          </p:txBody>
        </p:sp>
      </p:grpSp>
      <p:sp>
        <p:nvSpPr>
          <p:cNvPr id="495" name=".R"/>
          <p:cNvSpPr txBox="1"/>
          <p:nvPr/>
        </p:nvSpPr>
        <p:spPr>
          <a:xfrm>
            <a:off x="14726947" y="6653303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6578895" y="6723545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506" name="Language"/>
          <p:cNvSpPr txBox="1"/>
          <p:nvPr/>
        </p:nvSpPr>
        <p:spPr>
          <a:xfrm>
            <a:off x="1299667" y="4518021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</a:t>
            </a:r>
            <a:r>
              <a:rPr lang="da-DK" sz="3600" dirty="0" err="1"/>
              <a:t>coding</a:t>
            </a:r>
            <a:r>
              <a:rPr lang="da-DK" sz="3600" dirty="0"/>
              <a:t> l</a:t>
            </a:r>
            <a:r>
              <a:rPr sz="3600" dirty="0" err="1"/>
              <a:t>anguage</a:t>
            </a:r>
            <a:r>
              <a:rPr lang="da-DK" sz="3600" dirty="0"/>
              <a:t>	           </a:t>
            </a:r>
            <a:r>
              <a:rPr lang="da-DK" sz="3600" dirty="0" err="1"/>
              <a:t>may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used</a:t>
            </a:r>
            <a:r>
              <a:rPr lang="da-DK" sz="3600" dirty="0"/>
              <a:t> from </a:t>
            </a:r>
            <a:r>
              <a:rPr lang="da-DK" sz="3600" dirty="0" err="1"/>
              <a:t>within</a:t>
            </a:r>
            <a:r>
              <a:rPr lang="da-DK" sz="3600" dirty="0"/>
              <a:t> in the Code Editor  </a:t>
            </a:r>
            <a:endParaRPr sz="36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1299667" y="6820342"/>
            <a:ext cx="131258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R </a:t>
            </a:r>
            <a:r>
              <a:rPr lang="da-DK" sz="3600" dirty="0" err="1"/>
              <a:t>code</a:t>
            </a:r>
            <a:r>
              <a:rPr lang="da-DK" sz="3600" dirty="0"/>
              <a:t> </a:t>
            </a:r>
            <a:r>
              <a:rPr lang="da-DK" sz="3600" dirty="0" err="1"/>
              <a:t>you</a:t>
            </a:r>
            <a:r>
              <a:rPr lang="da-DK" sz="3600" dirty="0"/>
              <a:t> </a:t>
            </a:r>
            <a:r>
              <a:rPr lang="da-DK" sz="3600" dirty="0" err="1"/>
              <a:t>write</a:t>
            </a:r>
            <a:r>
              <a:rPr lang="da-DK" sz="3600" dirty="0"/>
              <a:t> </a:t>
            </a:r>
            <a:r>
              <a:rPr lang="da-DK" sz="3600" dirty="0" err="1"/>
              <a:t>may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saved</a:t>
            </a:r>
            <a:r>
              <a:rPr lang="da-DK" sz="3600" dirty="0"/>
              <a:t> in </a:t>
            </a:r>
            <a:r>
              <a:rPr lang="da-DK" sz="3600" b="1" dirty="0"/>
              <a:t>scripts</a:t>
            </a:r>
            <a:r>
              <a:rPr lang="da-DK" sz="3600" dirty="0"/>
              <a:t> with extensions</a:t>
            </a:r>
            <a:endParaRPr sz="36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1299667" y="8476220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/>
              <a:t>Packages</a:t>
            </a:r>
            <a:r>
              <a:rPr lang="da-DK" sz="3600" dirty="0"/>
              <a:t>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libraries</a:t>
            </a:r>
            <a:r>
              <a:rPr lang="da-DK" sz="3600" dirty="0"/>
              <a:t> of </a:t>
            </a:r>
            <a:r>
              <a:rPr lang="da-DK" sz="3600" dirty="0" err="1"/>
              <a:t>functions</a:t>
            </a:r>
            <a:r>
              <a:rPr lang="da-DK" sz="3600" dirty="0"/>
              <a:t>.  </a:t>
            </a:r>
            <a:endParaRPr sz="36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1299667" y="10099897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 err="1"/>
              <a:t>Functions</a:t>
            </a:r>
            <a:r>
              <a:rPr lang="da-DK" sz="3600" dirty="0"/>
              <a:t> perform actions </a:t>
            </a:r>
            <a:r>
              <a:rPr lang="da-DK" sz="3600" dirty="0" err="1"/>
              <a:t>based</a:t>
            </a:r>
            <a:r>
              <a:rPr lang="da-DK" sz="3600" dirty="0"/>
              <a:t> on input arguments and return an output. </a:t>
            </a:r>
            <a:endParaRPr sz="3600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6D33308-2437-ECD9-DB94-3C111F213243}"/>
              </a:ext>
            </a:extLst>
          </p:cNvPr>
          <p:cNvSpPr txBox="1"/>
          <p:nvPr/>
        </p:nvSpPr>
        <p:spPr>
          <a:xfrm>
            <a:off x="18096969" y="10308247"/>
            <a:ext cx="11766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map</a:t>
            </a:r>
            <a:r>
              <a:rPr lang="da-DK" sz="2800" dirty="0">
                <a:solidFill>
                  <a:schemeClr val="tx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1935892" y="568935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dirty="0">
                <a:solidFill>
                  <a:schemeClr val="tx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69D849-9779-5E18-16E5-51C33E0CF434}"/>
              </a:ext>
            </a:extLst>
          </p:cNvPr>
          <p:cNvGrpSpPr>
            <a:grpSpLocks noChangeAspect="1"/>
          </p:cNvGrpSpPr>
          <p:nvPr/>
        </p:nvGrpSpPr>
        <p:grpSpPr>
          <a:xfrm>
            <a:off x="19375191" y="6582944"/>
            <a:ext cx="4112456" cy="4743155"/>
            <a:chOff x="18867286" y="4873586"/>
            <a:chExt cx="5425368" cy="6257419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56959" y="6717244"/>
              <a:ext cx="2058240" cy="2385878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83883" y="4873586"/>
              <a:ext cx="2058405" cy="2385878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77236" y="6708514"/>
              <a:ext cx="2058405" cy="2386069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67286" y="8547494"/>
              <a:ext cx="2058240" cy="2385878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3883" y="8540547"/>
              <a:ext cx="2058239" cy="2385877"/>
            </a:xfrm>
            <a:prstGeom prst="rect">
              <a:avLst/>
            </a:prstGeom>
          </p:spPr>
        </p:pic>
        <p:sp>
          <p:nvSpPr>
            <p:cNvPr id="12" name="Tekstfelt 11">
              <a:extLst>
                <a:ext uri="{FF2B5EF4-FFF2-40B4-BE49-F238E27FC236}">
                  <a16:creationId xmlns:a16="http://schemas.microsoft.com/office/drawing/2014/main" id="{04018884-6F4D-C0BE-92DC-0FA06DAED47A}"/>
                </a:ext>
              </a:extLst>
            </p:cNvPr>
            <p:cNvSpPr txBox="1"/>
            <p:nvPr/>
          </p:nvSpPr>
          <p:spPr>
            <a:xfrm>
              <a:off x="22471643" y="10597526"/>
              <a:ext cx="182101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800" b="0" i="0" u="none" strike="noStrike" cap="none" spc="0" normalizeH="0" baseline="0" dirty="0" err="1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Calibri"/>
                </a:rPr>
                <a:t>tibble</a:t>
              </a:r>
              <a:r>
                <a:rPr lang="da-DK" sz="2800" dirty="0">
                  <a:solidFill>
                    <a:schemeClr val="tx2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kumimoji="0" lang="da-DK" sz="2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/>
      <p:bldP spid="496" grpId="0" animBg="1"/>
      <p:bldP spid="506" grpId="0" animBg="1"/>
      <p:bldP spid="2" grpId="0" animBg="1"/>
      <p:bldP spid="3" grpId="0" animBg="1"/>
      <p:bldP spid="4" grpId="0" animBg="1"/>
      <p:bldP spid="10" grpId="0"/>
      <p:bldP spid="11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12774</TotalTime>
  <Words>4558</Words>
  <Application>Microsoft Macintosh PowerPoint</Application>
  <PresentationFormat>Brugerdefineret</PresentationFormat>
  <Paragraphs>839</Paragraphs>
  <Slides>45</Slides>
  <Notes>18</Notes>
  <HiddenSlides>3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170</cp:revision>
  <dcterms:modified xsi:type="dcterms:W3CDTF">2024-10-30T14:50:41Z</dcterms:modified>
</cp:coreProperties>
</file>